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3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CBE09B-2B5F-4E43-81C4-CE969F57E22B}" v="109" dt="2025-01-15T15:10:21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90"/>
    <p:restoredTop sz="94694"/>
  </p:normalViewPr>
  <p:slideViewPr>
    <p:cSldViewPr snapToGrid="0">
      <p:cViewPr varScale="1">
        <p:scale>
          <a:sx n="85" d="100"/>
          <a:sy n="85" d="100"/>
        </p:scale>
        <p:origin x="16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7805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0433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9694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7781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4668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7012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225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2443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69770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3739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611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DC4764-F656-4735-9820-9886F8DF1D6A}" type="datetime1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0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8">
            <a:extLst>
              <a:ext uri="{FF2B5EF4-FFF2-40B4-BE49-F238E27FC236}">
                <a16:creationId xmlns:a16="http://schemas.microsoft.com/office/drawing/2014/main" id="{9C6777B5-64F4-4200-B099-34168B69F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ピンクと青の雲">
            <a:extLst>
              <a:ext uri="{FF2B5EF4-FFF2-40B4-BE49-F238E27FC236}">
                <a16:creationId xmlns:a16="http://schemas.microsoft.com/office/drawing/2014/main" id="{25EF86E1-9603-5788-2936-48C362E358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954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2" name="Rectangle 4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0" cy="6038850"/>
          </a:xfrm>
          <a:custGeom>
            <a:avLst/>
            <a:gdLst>
              <a:gd name="connsiteX0" fmla="*/ 0 w 12192000"/>
              <a:gd name="connsiteY0" fmla="*/ 0 h 5835650"/>
              <a:gd name="connsiteX1" fmla="*/ 12192000 w 12192000"/>
              <a:gd name="connsiteY1" fmla="*/ 0 h 5835650"/>
              <a:gd name="connsiteX2" fmla="*/ 12192000 w 12192000"/>
              <a:gd name="connsiteY2" fmla="*/ 5835650 h 5835650"/>
              <a:gd name="connsiteX3" fmla="*/ 0 w 12192000"/>
              <a:gd name="connsiteY3" fmla="*/ 5835650 h 5835650"/>
              <a:gd name="connsiteX4" fmla="*/ 0 w 12192000"/>
              <a:gd name="connsiteY4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0 w 12198350"/>
              <a:gd name="connsiteY4" fmla="*/ 5835650 h 5835650"/>
              <a:gd name="connsiteX5" fmla="*/ 0 w 12198350"/>
              <a:gd name="connsiteY5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0 w 12198350"/>
              <a:gd name="connsiteY5" fmla="*/ 5835650 h 5835650"/>
              <a:gd name="connsiteX6" fmla="*/ 0 w 12198350"/>
              <a:gd name="connsiteY6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822450 w 12198350"/>
              <a:gd name="connsiteY5" fmla="*/ 58293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727200 w 12198350"/>
              <a:gd name="connsiteY5" fmla="*/ 54864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3854450 w 12198350"/>
              <a:gd name="connsiteY5" fmla="*/ 5695950 h 5835650"/>
              <a:gd name="connsiteX6" fmla="*/ 1727200 w 12198350"/>
              <a:gd name="connsiteY6" fmla="*/ 5486400 h 5835650"/>
              <a:gd name="connsiteX7" fmla="*/ 0 w 12198350"/>
              <a:gd name="connsiteY7" fmla="*/ 5835650 h 5835650"/>
              <a:gd name="connsiteX8" fmla="*/ 0 w 12198350"/>
              <a:gd name="connsiteY8" fmla="*/ 0 h 5835650"/>
              <a:gd name="connsiteX0" fmla="*/ 0 w 12198350"/>
              <a:gd name="connsiteY0" fmla="*/ 0 h 5842000"/>
              <a:gd name="connsiteX1" fmla="*/ 12192000 w 12198350"/>
              <a:gd name="connsiteY1" fmla="*/ 0 h 5842000"/>
              <a:gd name="connsiteX2" fmla="*/ 12198350 w 12198350"/>
              <a:gd name="connsiteY2" fmla="*/ 3505200 h 5842000"/>
              <a:gd name="connsiteX3" fmla="*/ 12192000 w 12198350"/>
              <a:gd name="connsiteY3" fmla="*/ 5835650 h 5842000"/>
              <a:gd name="connsiteX4" fmla="*/ 5060950 w 12198350"/>
              <a:gd name="connsiteY4" fmla="*/ 5835650 h 5842000"/>
              <a:gd name="connsiteX5" fmla="*/ 3663950 w 12198350"/>
              <a:gd name="connsiteY5" fmla="*/ 5842000 h 5842000"/>
              <a:gd name="connsiteX6" fmla="*/ 1727200 w 12198350"/>
              <a:gd name="connsiteY6" fmla="*/ 5486400 h 5842000"/>
              <a:gd name="connsiteX7" fmla="*/ 0 w 12198350"/>
              <a:gd name="connsiteY7" fmla="*/ 5835650 h 5842000"/>
              <a:gd name="connsiteX8" fmla="*/ 0 w 12198350"/>
              <a:gd name="connsiteY8" fmla="*/ 0 h 584200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4883150 w 12198350"/>
              <a:gd name="connsiteY4" fmla="*/ 5924550 h 5924550"/>
              <a:gd name="connsiteX5" fmla="*/ 3663950 w 12198350"/>
              <a:gd name="connsiteY5" fmla="*/ 5842000 h 5924550"/>
              <a:gd name="connsiteX6" fmla="*/ 1727200 w 12198350"/>
              <a:gd name="connsiteY6" fmla="*/ 5486400 h 5924550"/>
              <a:gd name="connsiteX7" fmla="*/ 0 w 12198350"/>
              <a:gd name="connsiteY7" fmla="*/ 5835650 h 5924550"/>
              <a:gd name="connsiteX8" fmla="*/ 0 w 12198350"/>
              <a:gd name="connsiteY8" fmla="*/ 0 h 592455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8318500 w 12198350"/>
              <a:gd name="connsiteY4" fmla="*/ 5867400 h 5924550"/>
              <a:gd name="connsiteX5" fmla="*/ 4883150 w 12198350"/>
              <a:gd name="connsiteY5" fmla="*/ 5924550 h 5924550"/>
              <a:gd name="connsiteX6" fmla="*/ 3663950 w 12198350"/>
              <a:gd name="connsiteY6" fmla="*/ 5842000 h 5924550"/>
              <a:gd name="connsiteX7" fmla="*/ 1727200 w 12198350"/>
              <a:gd name="connsiteY7" fmla="*/ 5486400 h 5924550"/>
              <a:gd name="connsiteX8" fmla="*/ 0 w 12198350"/>
              <a:gd name="connsiteY8" fmla="*/ 5835650 h 5924550"/>
              <a:gd name="connsiteX9" fmla="*/ 0 w 12198350"/>
              <a:gd name="connsiteY9" fmla="*/ 0 h 59245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9766300 w 12198350"/>
              <a:gd name="connsiteY4" fmla="*/ 59245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25525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8813800 w 12198350"/>
              <a:gd name="connsiteY3" fmla="*/ 57467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623550 w 12198350"/>
              <a:gd name="connsiteY3" fmla="*/ 48006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18540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766550 w 12198350"/>
              <a:gd name="connsiteY3" fmla="*/ 410845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8350" h="6038850">
                <a:moveTo>
                  <a:pt x="0" y="0"/>
                </a:moveTo>
                <a:lnTo>
                  <a:pt x="12192000" y="0"/>
                </a:lnTo>
                <a:cubicBezTo>
                  <a:pt x="12194117" y="1168400"/>
                  <a:pt x="12196233" y="2336800"/>
                  <a:pt x="12198350" y="3505200"/>
                </a:cubicBezTo>
                <a:cubicBezTo>
                  <a:pt x="11828992" y="3872442"/>
                  <a:pt x="11606741" y="4015317"/>
                  <a:pt x="11341100" y="4267200"/>
                </a:cubicBezTo>
                <a:cubicBezTo>
                  <a:pt x="11005609" y="4512733"/>
                  <a:pt x="10677525" y="4705350"/>
                  <a:pt x="10185400" y="4978400"/>
                </a:cubicBezTo>
                <a:cubicBezTo>
                  <a:pt x="9693275" y="5251450"/>
                  <a:pt x="9381067" y="5540375"/>
                  <a:pt x="8813800" y="5746750"/>
                </a:cubicBezTo>
                <a:lnTo>
                  <a:pt x="7219950" y="6038850"/>
                </a:lnTo>
                <a:lnTo>
                  <a:pt x="4883150" y="5924550"/>
                </a:lnTo>
                <a:lnTo>
                  <a:pt x="3663950" y="5842000"/>
                </a:lnTo>
                <a:lnTo>
                  <a:pt x="1727200" y="5486400"/>
                </a:lnTo>
                <a:lnTo>
                  <a:pt x="0" y="58356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rgbClr val="000000">
                  <a:alpha val="0"/>
                </a:srgbClr>
              </a:gs>
              <a:gs pos="68000">
                <a:srgbClr val="000000">
                  <a:alpha val="4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6" name="Group 22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4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A428AF4B-40CF-D885-A2CE-ED56C45E1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649896"/>
            <a:ext cx="9438862" cy="177910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3400" b="0" i="0" u="sng" strike="noStrike">
                <a:solidFill>
                  <a:srgbClr val="FF0000"/>
                </a:solidFill>
                <a:effectLst/>
              </a:rPr>
              <a:t>つなみ</a:t>
            </a:r>
            <a:r>
              <a:rPr lang="ja-JP" altLang="en-US" sz="3400" b="0" i="0" u="none" strike="noStrike">
                <a:solidFill>
                  <a:srgbClr val="FFFFFF"/>
                </a:solidFill>
                <a:effectLst/>
                <a:latin typeface="-webkit-standard"/>
              </a:rPr>
              <a:t>がぼくの町をおそった。</a:t>
            </a:r>
            <a:br>
              <a:rPr lang="en-US" altLang="ja-JP" sz="3400" b="0" i="0" u="none" strike="noStrike" dirty="0">
                <a:solidFill>
                  <a:srgbClr val="FFFFFF"/>
                </a:solidFill>
                <a:effectLst/>
                <a:latin typeface="-webkit-standard"/>
              </a:rPr>
            </a:br>
            <a:br>
              <a:rPr lang="en-US" altLang="ja-JP" sz="3400" b="0" i="0" u="none" strike="noStrike" dirty="0">
                <a:solidFill>
                  <a:srgbClr val="FFFFFF"/>
                </a:solidFill>
                <a:effectLst/>
                <a:latin typeface="-webkit-standard"/>
              </a:rPr>
            </a:br>
            <a:r>
              <a:rPr lang="ja-JP" altLang="en-US" sz="3400" b="0" i="0" u="none" strike="noStrike">
                <a:solidFill>
                  <a:srgbClr val="FFFFFF"/>
                </a:solidFill>
                <a:effectLst/>
                <a:latin typeface="-webkit-standard"/>
              </a:rPr>
              <a:t>→</a:t>
            </a:r>
            <a:r>
              <a:rPr lang="ja-JP" altLang="en-US" sz="3400" b="0" i="0" u="sng" strike="noStrike">
                <a:solidFill>
                  <a:srgbClr val="FF0000"/>
                </a:solidFill>
                <a:effectLst/>
              </a:rPr>
              <a:t>あたりまえ</a:t>
            </a:r>
            <a:r>
              <a:rPr lang="ja-JP" altLang="en-US" sz="3400" b="0" i="0" u="none" strike="noStrike">
                <a:solidFill>
                  <a:srgbClr val="FFFFFF"/>
                </a:solidFill>
                <a:effectLst/>
                <a:latin typeface="-webkit-standard"/>
              </a:rPr>
              <a:t>と思ってい</a:t>
            </a:r>
            <a:r>
              <a:rPr lang="ja-JP" altLang="en-US" sz="3400">
                <a:solidFill>
                  <a:srgbClr val="FFFFFF"/>
                </a:solidFill>
                <a:latin typeface="-webkit-standard"/>
              </a:rPr>
              <a:t>た大切な</a:t>
            </a:r>
            <a:r>
              <a:rPr lang="ja-JP" altLang="en-US" sz="3400" b="1" i="0" u="sng" strike="noStrike">
                <a:solidFill>
                  <a:srgbClr val="FF0000"/>
                </a:solidFill>
                <a:effectLst/>
              </a:rPr>
              <a:t>もの</a:t>
            </a:r>
            <a:r>
              <a:rPr lang="ja-JP" altLang="en-US" sz="3400" b="0" i="0" u="none" strike="noStrike">
                <a:solidFill>
                  <a:srgbClr val="FFFFFF"/>
                </a:solidFill>
                <a:effectLst/>
                <a:latin typeface="-webkit-standard"/>
              </a:rPr>
              <a:t>が</a:t>
            </a:r>
            <a:r>
              <a:rPr lang="ja-JP" altLang="en-US" sz="3400" b="1" i="0" u="sng" strike="noStrike">
                <a:solidFill>
                  <a:srgbClr val="FF0000"/>
                </a:solidFill>
                <a:effectLst/>
              </a:rPr>
              <a:t>なくなった</a:t>
            </a:r>
            <a:r>
              <a:rPr lang="ja-JP" altLang="en-US" sz="3400" b="0" i="0" u="none" strike="noStrike">
                <a:solidFill>
                  <a:srgbClr val="FFFFFF"/>
                </a:solidFill>
                <a:effectLst/>
                <a:latin typeface="-webkit-standard"/>
              </a:rPr>
              <a:t>。</a:t>
            </a:r>
            <a:endParaRPr kumimoji="1" lang="ja-JP" altLang="en-US" sz="3400">
              <a:solidFill>
                <a:srgbClr val="FFFFFF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B4772C-B3F2-1CD3-9FEF-CEA101C72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681" y="691161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>
                <a:solidFill>
                  <a:srgbClr val="FFFFFF"/>
                </a:solidFill>
              </a:rPr>
              <a:t>2011</a:t>
            </a:r>
            <a:r>
              <a:rPr kumimoji="1" lang="ja-JP" altLang="en-US" sz="3600">
                <a:solidFill>
                  <a:srgbClr val="FFFFFF"/>
                </a:solidFill>
              </a:rPr>
              <a:t>年３月</a:t>
            </a:r>
            <a:r>
              <a:rPr kumimoji="1" lang="en-US" altLang="ja-JP" sz="3600" dirty="0">
                <a:solidFill>
                  <a:srgbClr val="FFFFFF"/>
                </a:solidFill>
              </a:rPr>
              <a:t>11</a:t>
            </a:r>
            <a:r>
              <a:rPr kumimoji="1" lang="ja-JP" altLang="en-US" sz="3600">
                <a:solidFill>
                  <a:srgbClr val="FFFFFF"/>
                </a:solidFill>
              </a:rPr>
              <a:t>日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135C53-851F-1221-B1B5-E3349CFF8E33}"/>
              </a:ext>
            </a:extLst>
          </p:cNvPr>
          <p:cNvSpPr/>
          <p:nvPr/>
        </p:nvSpPr>
        <p:spPr>
          <a:xfrm>
            <a:off x="838199" y="1895060"/>
            <a:ext cx="1232452" cy="576470"/>
          </a:xfrm>
          <a:prstGeom prst="rect">
            <a:avLst/>
          </a:prstGeom>
          <a:solidFill>
            <a:schemeClr val="bg2">
              <a:lumMod val="5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AF34D9-C497-30B8-F888-25E1B0F15874}"/>
              </a:ext>
            </a:extLst>
          </p:cNvPr>
          <p:cNvSpPr/>
          <p:nvPr/>
        </p:nvSpPr>
        <p:spPr>
          <a:xfrm>
            <a:off x="1193994" y="2701341"/>
            <a:ext cx="2160104" cy="576470"/>
          </a:xfrm>
          <a:prstGeom prst="rect">
            <a:avLst/>
          </a:prstGeom>
          <a:solidFill>
            <a:schemeClr val="bg2">
              <a:lumMod val="5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EB43B7-4B3F-439D-AE55-A924E893C923}"/>
              </a:ext>
            </a:extLst>
          </p:cNvPr>
          <p:cNvSpPr/>
          <p:nvPr/>
        </p:nvSpPr>
        <p:spPr>
          <a:xfrm>
            <a:off x="6825820" y="2720794"/>
            <a:ext cx="785191" cy="576470"/>
          </a:xfrm>
          <a:prstGeom prst="rect">
            <a:avLst/>
          </a:prstGeom>
          <a:solidFill>
            <a:schemeClr val="bg2">
              <a:lumMod val="50000"/>
              <a:alpha val="8990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B707706-51AF-CDBF-2FA3-726F6247AFE1}"/>
              </a:ext>
            </a:extLst>
          </p:cNvPr>
          <p:cNvSpPr/>
          <p:nvPr/>
        </p:nvSpPr>
        <p:spPr>
          <a:xfrm>
            <a:off x="8034546" y="2720794"/>
            <a:ext cx="1973215" cy="576470"/>
          </a:xfrm>
          <a:prstGeom prst="rect">
            <a:avLst/>
          </a:prstGeom>
          <a:solidFill>
            <a:schemeClr val="bg2">
              <a:lumMod val="5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6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40DB3-4585-975F-79B2-6C1DF9C47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ピンクと青の雲">
            <a:extLst>
              <a:ext uri="{FF2B5EF4-FFF2-40B4-BE49-F238E27FC236}">
                <a16:creationId xmlns:a16="http://schemas.microsoft.com/office/drawing/2014/main" id="{3CA973DF-29F9-DFC5-7C23-4208C03B79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954"/>
          <a:stretch/>
        </p:blipFill>
        <p:spPr>
          <a:xfrm>
            <a:off x="20" y="89376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9740ACA-204C-62C5-F4BF-FFF47BDE1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7036" y="1560737"/>
            <a:ext cx="7610062" cy="3153269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1"/>
              <a:t>あらたにあらわれた</a:t>
            </a:r>
            <a:r>
              <a:rPr lang="ja-JP" altLang="en-US" sz="3600" b="1" i="0" u="sng" strike="noStrike">
                <a:effectLst/>
              </a:rPr>
              <a:t>もの</a:t>
            </a:r>
            <a:r>
              <a:rPr lang="en-US" altLang="ja-JP" sz="3600" b="0" i="0" u="none" strike="noStrike" dirty="0">
                <a:effectLst/>
                <a:latin typeface="-webkit-standard"/>
              </a:rPr>
              <a:t>…</a:t>
            </a:r>
            <a:br>
              <a:rPr lang="en-US" altLang="ja-JP" sz="3600" b="0" i="0" u="none" strike="noStrike" dirty="0">
                <a:effectLst/>
                <a:latin typeface="-webkit-standard"/>
              </a:rPr>
            </a:br>
            <a:br>
              <a:rPr lang="en-US" altLang="ja-JP" sz="3600" b="0" i="0" u="none" strike="noStrike" dirty="0">
                <a:effectLst/>
                <a:latin typeface="-webkit-standard"/>
              </a:rPr>
            </a:br>
            <a:r>
              <a:rPr lang="ja-JP" altLang="en-US" sz="3600" b="0" i="0" u="none" strike="noStrike">
                <a:effectLst/>
                <a:latin typeface="-webkit-standard"/>
              </a:rPr>
              <a:t>がれきを片付ける</a:t>
            </a:r>
            <a:r>
              <a:rPr lang="ja-JP" altLang="en-US" sz="3600" b="1" i="0" u="sng" strike="noStrike">
                <a:effectLst/>
              </a:rPr>
              <a:t>人</a:t>
            </a:r>
            <a:br>
              <a:rPr lang="en-US" altLang="ja-JP" sz="3600" dirty="0">
                <a:latin typeface="-webkit-standard"/>
              </a:rPr>
            </a:br>
            <a:r>
              <a:rPr lang="ja-JP" altLang="en-US" sz="3600" b="0" i="0" u="none" strike="noStrike">
                <a:effectLst/>
                <a:latin typeface="-webkit-standard"/>
              </a:rPr>
              <a:t>水を運ぶ</a:t>
            </a:r>
            <a:r>
              <a:rPr lang="ja-JP" altLang="en-US" sz="3600" b="1" i="0" u="sng" strike="noStrike">
                <a:effectLst/>
              </a:rPr>
              <a:t>人</a:t>
            </a:r>
            <a:br>
              <a:rPr lang="en-US" altLang="ja-JP" sz="3600" b="0" i="0" u="none" strike="noStrike" dirty="0">
                <a:effectLst/>
                <a:latin typeface="-webkit-standard"/>
              </a:rPr>
            </a:br>
            <a:r>
              <a:rPr lang="ja-JP" altLang="en-US" sz="3600" b="0" i="0" u="none" strike="noStrike">
                <a:effectLst/>
                <a:latin typeface="-webkit-standard"/>
              </a:rPr>
              <a:t>いっしょにとまる</a:t>
            </a:r>
            <a:r>
              <a:rPr lang="ja-JP" altLang="en-US" sz="3600" b="0" i="0" u="sng" strike="noStrike">
                <a:effectLst/>
              </a:rPr>
              <a:t>先生</a:t>
            </a:r>
            <a:r>
              <a:rPr lang="ja-JP" altLang="en-US" sz="3600" b="0" i="0" u="none" strike="noStrike">
                <a:effectLst/>
                <a:latin typeface="-webkit-standard"/>
              </a:rPr>
              <a:t>や</a:t>
            </a:r>
            <a:r>
              <a:rPr lang="ja-JP" altLang="en-US" sz="3600" b="0" i="0" u="sng" strike="noStrike">
                <a:effectLst/>
              </a:rPr>
              <a:t>ともだち</a:t>
            </a:r>
            <a:br>
              <a:rPr lang="en-US" altLang="ja-JP" sz="3600" b="0" i="0" u="sng" strike="noStrike" dirty="0">
                <a:effectLst/>
              </a:rPr>
            </a:br>
            <a:br>
              <a:rPr lang="en-US" altLang="ja-JP" sz="3600" b="0" i="0" u="none" strike="noStrike" dirty="0">
                <a:effectLst/>
              </a:rPr>
            </a:br>
            <a:r>
              <a:rPr lang="ja-JP" altLang="en-US" sz="3600" b="0" i="0" u="none" strike="noStrike">
                <a:effectLst/>
                <a:latin typeface="-webkit-standard"/>
              </a:rPr>
              <a:t>→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</a:rPr>
              <a:t>ありがとう</a:t>
            </a:r>
            <a:r>
              <a:rPr lang="ja-JP" altLang="en-US" sz="3600" b="0" i="0" strike="noStrike">
                <a:effectLst/>
                <a:latin typeface="-webkit-standard"/>
              </a:rPr>
              <a:t>の気もちで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  <a:latin typeface="-webkit-standard"/>
              </a:rPr>
              <a:t>いっぱい</a:t>
            </a:r>
            <a:r>
              <a:rPr lang="ja-JP" altLang="en-US" sz="3600" b="0" i="0" u="none" strike="noStrike">
                <a:effectLst/>
                <a:latin typeface="-webkit-standard"/>
              </a:rPr>
              <a:t>。</a:t>
            </a:r>
            <a:endParaRPr kumimoji="1" lang="ja-JP" altLang="en-US" sz="36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438CE0D-E75B-9000-41E6-8A92D0D154E7}"/>
              </a:ext>
            </a:extLst>
          </p:cNvPr>
          <p:cNvSpPr/>
          <p:nvPr/>
        </p:nvSpPr>
        <p:spPr>
          <a:xfrm>
            <a:off x="5757880" y="2079716"/>
            <a:ext cx="508010" cy="493748"/>
          </a:xfrm>
          <a:prstGeom prst="rect">
            <a:avLst/>
          </a:prstGeom>
          <a:solidFill>
            <a:schemeClr val="tx2">
              <a:lumMod val="10000"/>
              <a:lumOff val="9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917C9D-6BA5-F640-1D3A-43FC6CFBFE80}"/>
              </a:ext>
            </a:extLst>
          </p:cNvPr>
          <p:cNvSpPr/>
          <p:nvPr/>
        </p:nvSpPr>
        <p:spPr>
          <a:xfrm>
            <a:off x="5757879" y="2982492"/>
            <a:ext cx="954323" cy="576470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13C8859-44C1-136A-E473-11584AE9F939}"/>
              </a:ext>
            </a:extLst>
          </p:cNvPr>
          <p:cNvSpPr/>
          <p:nvPr/>
        </p:nvSpPr>
        <p:spPr>
          <a:xfrm>
            <a:off x="7136022" y="3043003"/>
            <a:ext cx="1877667" cy="515959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C75D05-4757-3A5B-76F7-C8097CD2DF5D}"/>
              </a:ext>
            </a:extLst>
          </p:cNvPr>
          <p:cNvSpPr/>
          <p:nvPr/>
        </p:nvSpPr>
        <p:spPr>
          <a:xfrm>
            <a:off x="3929388" y="2599477"/>
            <a:ext cx="543322" cy="493749"/>
          </a:xfrm>
          <a:prstGeom prst="rect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4D00770-3CA1-0DFF-4D9A-80CEF7A550BA}"/>
              </a:ext>
            </a:extLst>
          </p:cNvPr>
          <p:cNvSpPr/>
          <p:nvPr/>
        </p:nvSpPr>
        <p:spPr>
          <a:xfrm>
            <a:off x="2554902" y="3988116"/>
            <a:ext cx="2305024" cy="576470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21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0BEAF5-55C3-CFE2-1546-C668E4326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ピンクと青の雲">
            <a:extLst>
              <a:ext uri="{FF2B5EF4-FFF2-40B4-BE49-F238E27FC236}">
                <a16:creationId xmlns:a16="http://schemas.microsoft.com/office/drawing/2014/main" id="{1971B4C6-6434-71D2-AADD-65EA3C8D24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954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4D71C67-C02E-1D30-362E-4A7B9C069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412" y="1116491"/>
            <a:ext cx="10933044" cy="2713377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1" i="0">
                <a:solidFill>
                  <a:srgbClr val="000000"/>
                </a:solidFill>
                <a:effectLst/>
              </a:rPr>
              <a:t>　　　　　　　　</a:t>
            </a:r>
            <a:r>
              <a:rPr lang="ja-JP" altLang="en-US" sz="3600" b="1" i="0" u="sng">
                <a:solidFill>
                  <a:srgbClr val="FF0000"/>
                </a:solidFill>
                <a:effectLst/>
              </a:rPr>
              <a:t>しゅくだい</a:t>
            </a:r>
            <a:br>
              <a:rPr lang="en-US" altLang="ja-JP" sz="3600" b="1" i="0" u="sng" dirty="0">
                <a:solidFill>
                  <a:srgbClr val="000000"/>
                </a:solidFill>
                <a:effectLst/>
              </a:rPr>
            </a:br>
            <a:br>
              <a:rPr lang="en-US" altLang="ja-JP" sz="3600" b="1" u="sng" dirty="0">
                <a:solidFill>
                  <a:srgbClr val="000000"/>
                </a:solidFill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「一日一回以上</a:t>
            </a:r>
            <a: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『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</a:rPr>
              <a:t>ありがとう</a:t>
            </a:r>
            <a: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』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と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</a:rPr>
              <a:t>言われる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こと」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→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</a:rPr>
              <a:t>ひなん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している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</a:rPr>
              <a:t>人</a:t>
            </a:r>
            <a:r>
              <a:rPr lang="ja-JP" altLang="en-US" sz="3600">
                <a:solidFill>
                  <a:srgbClr val="000000"/>
                </a:solidFill>
                <a:latin typeface="-webkit-standard"/>
              </a:rPr>
              <a:t>の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、</a:t>
            </a:r>
            <a:r>
              <a:rPr lang="ja-JP" altLang="en-US" sz="3600" b="1" i="0" u="sng">
                <a:solidFill>
                  <a:srgbClr val="000000"/>
                </a:solidFill>
                <a:effectLst/>
              </a:rPr>
              <a:t>お手つだい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にきめた。</a:t>
            </a:r>
            <a:endParaRPr kumimoji="1" lang="ja-JP" altLang="en-US" sz="36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D4E05E1-A334-F519-AF16-2FA9B47C32CE}"/>
              </a:ext>
            </a:extLst>
          </p:cNvPr>
          <p:cNvSpPr/>
          <p:nvPr/>
        </p:nvSpPr>
        <p:spPr>
          <a:xfrm>
            <a:off x="4665583" y="3140765"/>
            <a:ext cx="426574" cy="576470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46AF25-5D4E-4156-9AF3-A1C565E22361}"/>
              </a:ext>
            </a:extLst>
          </p:cNvPr>
          <p:cNvSpPr/>
          <p:nvPr/>
        </p:nvSpPr>
        <p:spPr>
          <a:xfrm>
            <a:off x="4742701" y="1116491"/>
            <a:ext cx="2312202" cy="576470"/>
          </a:xfrm>
          <a:prstGeom prst="rect">
            <a:avLst/>
          </a:prstGeom>
          <a:solidFill>
            <a:schemeClr val="accent3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C510A3-EF14-34C1-B9B5-69B38356A9D7}"/>
              </a:ext>
            </a:extLst>
          </p:cNvPr>
          <p:cNvSpPr/>
          <p:nvPr/>
        </p:nvSpPr>
        <p:spPr>
          <a:xfrm>
            <a:off x="6084657" y="3110482"/>
            <a:ext cx="2308628" cy="576470"/>
          </a:xfrm>
          <a:prstGeom prst="rect">
            <a:avLst/>
          </a:prstGeom>
          <a:solidFill>
            <a:schemeClr val="accent6">
              <a:lumMod val="20000"/>
              <a:lumOff val="80000"/>
              <a:alpha val="88734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84BDB7-6E5E-D574-AA60-59538FCB0D4D}"/>
              </a:ext>
            </a:extLst>
          </p:cNvPr>
          <p:cNvSpPr/>
          <p:nvPr/>
        </p:nvSpPr>
        <p:spPr>
          <a:xfrm>
            <a:off x="4742701" y="2102065"/>
            <a:ext cx="2312202" cy="576470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5C201BB-3054-9FBA-97EA-487555FD54A4}"/>
              </a:ext>
            </a:extLst>
          </p:cNvPr>
          <p:cNvSpPr/>
          <p:nvPr/>
        </p:nvSpPr>
        <p:spPr>
          <a:xfrm>
            <a:off x="1488778" y="3140765"/>
            <a:ext cx="1422293" cy="576470"/>
          </a:xfrm>
          <a:prstGeom prst="rect">
            <a:avLst/>
          </a:prstGeom>
          <a:solidFill>
            <a:schemeClr val="accent4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80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BA78E-21AB-96AC-AF05-87CC26836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ピンクと青の雲">
            <a:extLst>
              <a:ext uri="{FF2B5EF4-FFF2-40B4-BE49-F238E27FC236}">
                <a16:creationId xmlns:a16="http://schemas.microsoft.com/office/drawing/2014/main" id="{B00F198E-6148-BD38-FDCE-B42BCA5E12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954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F2460EB-074E-CCCF-D46E-CB0E1229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1903" y="1388125"/>
            <a:ext cx="8644628" cy="4005489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0" i="0" u="sng" strike="noStrike">
                <a:solidFill>
                  <a:srgbClr val="000000"/>
                </a:solidFill>
                <a:effectLst/>
              </a:rPr>
              <a:t>水くみ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や</a:t>
            </a:r>
            <a:r>
              <a:rPr lang="ja-JP" altLang="en-US" sz="3600" b="0" i="0" u="sng" strike="noStrike">
                <a:solidFill>
                  <a:srgbClr val="000000"/>
                </a:solidFill>
                <a:effectLst/>
              </a:rPr>
              <a:t>しょくじ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の</a:t>
            </a:r>
            <a:r>
              <a:rPr lang="ja-JP" altLang="en-US" sz="3600" b="0" i="0" u="sng" strike="noStrike">
                <a:solidFill>
                  <a:srgbClr val="000000"/>
                </a:solidFill>
                <a:effectLst/>
              </a:rPr>
              <a:t>お手つだい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</a:rPr>
            </a:br>
            <a:br>
              <a:rPr lang="ja-JP" altLang="en-US" sz="3600"/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「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</a:rPr>
              <a:t>ありがとう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」とよろこばれ、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ja-JP" altLang="en-US" sz="3600"/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→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  <a:latin typeface="-webkit-standard"/>
              </a:rPr>
              <a:t>しゅくだい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が</a:t>
            </a:r>
            <a:r>
              <a:rPr lang="ja-JP" altLang="en-US" sz="3600" u="sng">
                <a:solidFill>
                  <a:srgbClr val="FF0000"/>
                </a:solidFill>
                <a:latin typeface="-webkit-standard"/>
              </a:rPr>
              <a:t>楽</a:t>
            </a:r>
            <a:r>
              <a:rPr lang="ja-JP" altLang="en-US" sz="3600" b="0" i="0" u="sng" strike="noStrike">
                <a:solidFill>
                  <a:srgbClr val="000000"/>
                </a:solidFill>
                <a:effectLst/>
              </a:rPr>
              <a:t>しく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なっていた。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「</a:t>
            </a:r>
            <a:r>
              <a:rPr lang="ja-JP" altLang="en-US" sz="3600" b="1" i="0" u="sng" strike="noStrike">
                <a:solidFill>
                  <a:srgbClr val="000000"/>
                </a:solidFill>
                <a:effectLst/>
                <a:latin typeface="-webkit-standard"/>
              </a:rPr>
              <a:t>はた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（</a:t>
            </a:r>
            <a:r>
              <a:rPr lang="ja-JP" altLang="en-US" sz="3600">
                <a:solidFill>
                  <a:srgbClr val="000000"/>
                </a:solidFill>
                <a:latin typeface="-webkit-standard"/>
              </a:rPr>
              <a:t>まわ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り</a:t>
            </a:r>
            <a:r>
              <a:rPr lang="ja-JP" altLang="en-US" sz="3600">
                <a:solidFill>
                  <a:srgbClr val="000000"/>
                </a:solidFill>
                <a:latin typeface="-webkit-standard"/>
              </a:rPr>
              <a:t>）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が</a:t>
            </a:r>
            <a:r>
              <a:rPr lang="ja-JP" altLang="en-US" sz="3600" b="1" u="sng">
                <a:solidFill>
                  <a:srgbClr val="FF0000"/>
                </a:solidFill>
                <a:latin typeface="-webkit-standard"/>
              </a:rPr>
              <a:t>楽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」＝「</a:t>
            </a:r>
            <a:r>
              <a:rPr lang="ja-JP" altLang="en-US" sz="3600" b="1" i="0" u="sng">
                <a:solidFill>
                  <a:srgbClr val="000000"/>
                </a:solidFill>
                <a:effectLst/>
              </a:rPr>
              <a:t>はた</a:t>
            </a:r>
            <a:r>
              <a:rPr lang="ja-JP" altLang="en-US" sz="3600" b="1" i="0" u="sng">
                <a:solidFill>
                  <a:srgbClr val="FF0000"/>
                </a:solidFill>
                <a:effectLst/>
              </a:rPr>
              <a:t>らく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」</a:t>
            </a:r>
            <a:endParaRPr kumimoji="1" lang="ja-JP" altLang="en-US" sz="36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8873D4-F396-6B8B-2A3E-A469977C02F2}"/>
              </a:ext>
            </a:extLst>
          </p:cNvPr>
          <p:cNvSpPr/>
          <p:nvPr/>
        </p:nvSpPr>
        <p:spPr>
          <a:xfrm>
            <a:off x="5414904" y="3352710"/>
            <a:ext cx="1362191" cy="401586"/>
          </a:xfrm>
          <a:prstGeom prst="rect">
            <a:avLst/>
          </a:prstGeom>
          <a:solidFill>
            <a:schemeClr val="accent6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A1DC0B-B515-7FE1-6290-016B580EEDB4}"/>
              </a:ext>
            </a:extLst>
          </p:cNvPr>
          <p:cNvSpPr/>
          <p:nvPr/>
        </p:nvSpPr>
        <p:spPr>
          <a:xfrm>
            <a:off x="4086119" y="1388125"/>
            <a:ext cx="1740180" cy="401586"/>
          </a:xfrm>
          <a:prstGeom prst="rect">
            <a:avLst/>
          </a:prstGeom>
          <a:solidFill>
            <a:schemeClr val="accent4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FF"/>
              </a:highlight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73446E-9B0B-2456-ED9B-21D2A126DDDD}"/>
              </a:ext>
            </a:extLst>
          </p:cNvPr>
          <p:cNvSpPr/>
          <p:nvPr/>
        </p:nvSpPr>
        <p:spPr>
          <a:xfrm>
            <a:off x="2725547" y="2369773"/>
            <a:ext cx="2265094" cy="401586"/>
          </a:xfrm>
          <a:prstGeom prst="rect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C43385-8C2A-831D-A856-E43C94D4BD79}"/>
              </a:ext>
            </a:extLst>
          </p:cNvPr>
          <p:cNvSpPr/>
          <p:nvPr/>
        </p:nvSpPr>
        <p:spPr>
          <a:xfrm>
            <a:off x="2222671" y="1388125"/>
            <a:ext cx="1362192" cy="364496"/>
          </a:xfrm>
          <a:prstGeom prst="rect">
            <a:avLst/>
          </a:prstGeom>
          <a:solidFill>
            <a:schemeClr val="accent4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24AD6F-2AE8-5A1D-E15E-FC3CE0C10098}"/>
              </a:ext>
            </a:extLst>
          </p:cNvPr>
          <p:cNvSpPr/>
          <p:nvPr/>
        </p:nvSpPr>
        <p:spPr>
          <a:xfrm>
            <a:off x="2725547" y="4828570"/>
            <a:ext cx="859316" cy="401586"/>
          </a:xfrm>
          <a:prstGeom prst="rect">
            <a:avLst/>
          </a:prstGeom>
          <a:solidFill>
            <a:schemeClr val="accent3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00"/>
              </a:highligh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FA1DAA-F2D5-F6F1-A93C-5BF75FD372B2}"/>
              </a:ext>
            </a:extLst>
          </p:cNvPr>
          <p:cNvSpPr/>
          <p:nvPr/>
        </p:nvSpPr>
        <p:spPr>
          <a:xfrm>
            <a:off x="6323436" y="4748270"/>
            <a:ext cx="578174" cy="481886"/>
          </a:xfrm>
          <a:prstGeom prst="rect">
            <a:avLst/>
          </a:prstGeom>
          <a:solidFill>
            <a:schemeClr val="accent5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8BB9DE-30F6-359D-B66B-1D290F59E795}"/>
              </a:ext>
            </a:extLst>
          </p:cNvPr>
          <p:cNvSpPr/>
          <p:nvPr/>
        </p:nvSpPr>
        <p:spPr>
          <a:xfrm>
            <a:off x="8273667" y="4828570"/>
            <a:ext cx="859316" cy="401586"/>
          </a:xfrm>
          <a:prstGeom prst="rect">
            <a:avLst/>
          </a:prstGeom>
          <a:solidFill>
            <a:schemeClr val="accent3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9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1" grpId="1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3BA8F-43F5-3C9B-6BAD-26401FE52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ピンクと青の雲">
            <a:extLst>
              <a:ext uri="{FF2B5EF4-FFF2-40B4-BE49-F238E27FC236}">
                <a16:creationId xmlns:a16="http://schemas.microsoft.com/office/drawing/2014/main" id="{59A05010-4042-5116-0526-7A01EE484A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954"/>
          <a:stretch/>
        </p:blipFill>
        <p:spPr>
          <a:xfrm>
            <a:off x="20" y="51368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2F16507-446A-7952-77CE-9F42A9BE1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4387" y="935980"/>
            <a:ext cx="6465974" cy="4986040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大人になったら、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つなみに強い町を作りたい。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じしんに強い家を作って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「</a:t>
            </a:r>
            <a:r>
              <a:rPr lang="ja-JP" altLang="en-US" sz="3600" b="0" i="0" u="sng" strike="noStrike">
                <a:solidFill>
                  <a:srgbClr val="FF0000"/>
                </a:solidFill>
                <a:effectLst/>
              </a:rPr>
              <a:t>ありがとう</a:t>
            </a: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」と言われる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0" i="0" u="none" strike="noStrike">
                <a:solidFill>
                  <a:srgbClr val="000000"/>
                </a:solidFill>
                <a:effectLst/>
                <a:latin typeface="-webkit-standard"/>
              </a:rPr>
              <a:t>「けんちくか」になりたい。</a:t>
            </a: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br>
              <a:rPr lang="en-US" altLang="ja-JP" sz="3600" b="0" i="0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ja-JP" altLang="en-US" sz="3600" b="1" i="0">
                <a:solidFill>
                  <a:srgbClr val="000000"/>
                </a:solidFill>
                <a:effectLst/>
              </a:rPr>
              <a:t>「大人になるまで　つづく</a:t>
            </a:r>
            <a:br>
              <a:rPr lang="en-US" altLang="ja-JP" sz="3600" b="1" i="0" dirty="0">
                <a:solidFill>
                  <a:srgbClr val="000000"/>
                </a:solidFill>
                <a:effectLst/>
              </a:rPr>
            </a:br>
            <a:r>
              <a:rPr lang="ja-JP" altLang="en-US" sz="3600" b="1" i="0">
                <a:solidFill>
                  <a:srgbClr val="000000"/>
                </a:solidFill>
                <a:effectLst/>
              </a:rPr>
              <a:t>　　　　　　　　</a:t>
            </a:r>
            <a:r>
              <a:rPr lang="ja-JP" altLang="en-US" sz="3600" b="1" i="0" u="sng">
                <a:solidFill>
                  <a:srgbClr val="FF0000"/>
                </a:solidFill>
                <a:effectLst/>
              </a:rPr>
              <a:t>しゅくだい</a:t>
            </a:r>
            <a:r>
              <a:rPr lang="ja-JP" altLang="en-US" sz="1050" b="1" i="0" u="sng">
                <a:solidFill>
                  <a:srgbClr val="000000"/>
                </a:solidFill>
                <a:effectLst/>
              </a:rPr>
              <a:t>」</a:t>
            </a:r>
            <a:endParaRPr kumimoji="1" lang="ja-JP" altLang="en-US" sz="36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7BCCACA-BED8-2604-BCED-779591698216}"/>
              </a:ext>
            </a:extLst>
          </p:cNvPr>
          <p:cNvSpPr/>
          <p:nvPr/>
        </p:nvSpPr>
        <p:spPr>
          <a:xfrm>
            <a:off x="2986371" y="1435126"/>
            <a:ext cx="1311008" cy="465711"/>
          </a:xfrm>
          <a:prstGeom prst="rect">
            <a:avLst/>
          </a:prstGeom>
          <a:solidFill>
            <a:schemeClr val="accent4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FF"/>
              </a:highlight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EFBDE51-7DA5-178B-F07D-FAE2E40B17AA}"/>
              </a:ext>
            </a:extLst>
          </p:cNvPr>
          <p:cNvSpPr/>
          <p:nvPr/>
        </p:nvSpPr>
        <p:spPr>
          <a:xfrm>
            <a:off x="2986371" y="2399982"/>
            <a:ext cx="1311008" cy="369745"/>
          </a:xfrm>
          <a:prstGeom prst="rect">
            <a:avLst/>
          </a:prstGeom>
          <a:solidFill>
            <a:schemeClr val="accent4">
              <a:lumMod val="20000"/>
              <a:lumOff val="80000"/>
              <a:alpha val="86038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FF"/>
              </a:highlight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B4F8B8-8C92-7178-5F3C-235B9458041A}"/>
              </a:ext>
            </a:extLst>
          </p:cNvPr>
          <p:cNvSpPr/>
          <p:nvPr/>
        </p:nvSpPr>
        <p:spPr>
          <a:xfrm>
            <a:off x="3473139" y="2903641"/>
            <a:ext cx="2246243" cy="369745"/>
          </a:xfrm>
          <a:prstGeom prst="rect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00"/>
              </a:highlight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35012F-03E7-F5EE-1342-EC55F022EF31}"/>
              </a:ext>
            </a:extLst>
          </p:cNvPr>
          <p:cNvSpPr/>
          <p:nvPr/>
        </p:nvSpPr>
        <p:spPr>
          <a:xfrm>
            <a:off x="3440501" y="3402786"/>
            <a:ext cx="2311518" cy="369745"/>
          </a:xfrm>
          <a:prstGeom prst="rect">
            <a:avLst/>
          </a:prstGeom>
          <a:solidFill>
            <a:schemeClr val="accent6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EEDDB7-C417-E0B4-5CB2-930EC28C395E}"/>
              </a:ext>
            </a:extLst>
          </p:cNvPr>
          <p:cNvSpPr/>
          <p:nvPr/>
        </p:nvSpPr>
        <p:spPr>
          <a:xfrm>
            <a:off x="6630593" y="5358829"/>
            <a:ext cx="2246243" cy="369745"/>
          </a:xfrm>
          <a:prstGeom prst="rect">
            <a:avLst/>
          </a:prstGeom>
          <a:solidFill>
            <a:schemeClr val="accent3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8408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176</Words>
  <Application>Microsoft Macintosh PowerPoint</Application>
  <PresentationFormat>ワイド画面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-webkit-standard</vt:lpstr>
      <vt:lpstr>Aptos</vt:lpstr>
      <vt:lpstr>Aptos Display</vt:lpstr>
      <vt:lpstr>Arial</vt:lpstr>
      <vt:lpstr>Office テーマ</vt:lpstr>
      <vt:lpstr>つなみがぼくの町をおそった。  →あたりまえと思っていた大切なものがなくなった。</vt:lpstr>
      <vt:lpstr>あらたにあらわれたもの…  がれきを片付ける人 水を運ぶ人 いっしょにとまる先生やともだち  →ありがとうの気もちでいっぱい。</vt:lpstr>
      <vt:lpstr>　　　　　　　　しゅくだい  「一日一回以上『ありがとう』と言われること」  →ひなんしている人の、お手つだいにきめた。</vt:lpstr>
      <vt:lpstr>水くみやしょくじのお手つだい  「ありがとう」とよろこばれ、  →しゅくだいが楽しくなっていた。   「はた（まわり）が楽」＝「はたらく」</vt:lpstr>
      <vt:lpstr>大人になったら、 つなみに強い町を作りたい。  じしんに強い家を作って 「ありがとう」と言われる 「けんちくか」になりたい。   「大人になるまで　つづく 　　　　　　　　しゅくだい」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yasuhiro yosizaki</dc:creator>
  <cp:lastModifiedBy>yasuhiro yosizaki</cp:lastModifiedBy>
  <cp:revision>3</cp:revision>
  <dcterms:created xsi:type="dcterms:W3CDTF">2025-01-15T12:20:30Z</dcterms:created>
  <dcterms:modified xsi:type="dcterms:W3CDTF">2025-01-16T12:40:49Z</dcterms:modified>
</cp:coreProperties>
</file>